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58" r:id="rId11"/>
    <p:sldId id="259" r:id="rId12"/>
    <p:sldId id="267" r:id="rId13"/>
    <p:sldId id="268" r:id="rId14"/>
    <p:sldId id="270" r:id="rId15"/>
    <p:sldId id="272" r:id="rId16"/>
    <p:sldId id="273" r:id="rId17"/>
    <p:sldId id="271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DFFF7-BED6-4BE5-817F-486080005A00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A90D1-71F5-4242-A463-00A24F93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19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0D1-71F5-4242-A463-00A24F93B0F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91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CG1 Labs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Wei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68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// </a:t>
            </a:r>
            <a:r>
              <a:rPr lang="en-US" dirty="0"/>
              <a:t>light source attributes</a:t>
            </a:r>
          </a:p>
          <a:p>
            <a:r>
              <a:rPr lang="en-US" dirty="0" err="1"/>
              <a:t>GLfloat</a:t>
            </a:r>
            <a:r>
              <a:rPr lang="en-US" dirty="0"/>
              <a:t> </a:t>
            </a:r>
            <a:r>
              <a:rPr lang="en-US" dirty="0" err="1" smtClean="0"/>
              <a:t>LightAmbient</a:t>
            </a:r>
            <a:r>
              <a:rPr lang="en-US" dirty="0" smtClean="0"/>
              <a:t>	[] = </a:t>
            </a:r>
            <a:r>
              <a:rPr lang="en-US" dirty="0"/>
              <a:t>{ 0.4f, 0.4f, 0.4f, 1.0f };</a:t>
            </a:r>
          </a:p>
          <a:p>
            <a:r>
              <a:rPr lang="en-US" dirty="0" err="1"/>
              <a:t>GLfloat</a:t>
            </a:r>
            <a:r>
              <a:rPr lang="en-US" dirty="0"/>
              <a:t> </a:t>
            </a:r>
            <a:r>
              <a:rPr lang="en-US" dirty="0" err="1" smtClean="0"/>
              <a:t>LightDiffuse</a:t>
            </a:r>
            <a:r>
              <a:rPr lang="en-US" dirty="0"/>
              <a:t>	</a:t>
            </a:r>
            <a:r>
              <a:rPr lang="en-US" dirty="0" smtClean="0"/>
              <a:t>[] = </a:t>
            </a:r>
            <a:r>
              <a:rPr lang="en-US" dirty="0"/>
              <a:t>{ 0.3f, 0.3f, 0.3f, 1.0f };</a:t>
            </a:r>
          </a:p>
          <a:p>
            <a:r>
              <a:rPr lang="en-US" dirty="0" err="1"/>
              <a:t>GLfloat</a:t>
            </a:r>
            <a:r>
              <a:rPr lang="en-US" dirty="0"/>
              <a:t> </a:t>
            </a:r>
            <a:r>
              <a:rPr lang="en-US" dirty="0" err="1" smtClean="0"/>
              <a:t>LightSpecular</a:t>
            </a:r>
            <a:r>
              <a:rPr lang="en-US" dirty="0" smtClean="0"/>
              <a:t>	[] = </a:t>
            </a:r>
            <a:r>
              <a:rPr lang="en-US" dirty="0"/>
              <a:t>{ 0.4f, 0.4f, 0.4f, 1.0f };</a:t>
            </a:r>
          </a:p>
          <a:p>
            <a:r>
              <a:rPr lang="en-US" dirty="0" err="1"/>
              <a:t>GLfloat</a:t>
            </a:r>
            <a:r>
              <a:rPr lang="en-US" dirty="0"/>
              <a:t> </a:t>
            </a:r>
            <a:r>
              <a:rPr lang="en-US" dirty="0" err="1" smtClean="0"/>
              <a:t>LightPosition</a:t>
            </a:r>
            <a:r>
              <a:rPr lang="en-US" dirty="0" smtClean="0"/>
              <a:t>	[] = </a:t>
            </a:r>
            <a:r>
              <a:rPr lang="en-US" dirty="0"/>
              <a:t>{ 5.0f, 5.0f, 5.0f, 1.0f };</a:t>
            </a:r>
          </a:p>
          <a:p>
            <a:endParaRPr lang="en-US" dirty="0"/>
          </a:p>
          <a:p>
            <a:r>
              <a:rPr lang="en-US" dirty="0" err="1"/>
              <a:t>glLightfv</a:t>
            </a:r>
            <a:r>
              <a:rPr lang="en-US" dirty="0"/>
              <a:t>(GL_LIGHT0, GL_AMBIENT </a:t>
            </a:r>
            <a:r>
              <a:rPr lang="en-US" dirty="0" smtClean="0"/>
              <a:t>	, </a:t>
            </a:r>
            <a:r>
              <a:rPr lang="en-US" dirty="0" err="1"/>
              <a:t>LightAmbient</a:t>
            </a:r>
            <a:r>
              <a:rPr lang="en-US" dirty="0"/>
              <a:t> );</a:t>
            </a:r>
          </a:p>
          <a:p>
            <a:r>
              <a:rPr lang="en-US" dirty="0" err="1"/>
              <a:t>glLightfv</a:t>
            </a:r>
            <a:r>
              <a:rPr lang="en-US" dirty="0"/>
              <a:t>(GL_LIGHT0, GL_DIFFUSE </a:t>
            </a:r>
            <a:r>
              <a:rPr lang="en-US" dirty="0" smtClean="0"/>
              <a:t>	, </a:t>
            </a:r>
            <a:r>
              <a:rPr lang="en-US" dirty="0" err="1"/>
              <a:t>LightDiffuse</a:t>
            </a:r>
            <a:r>
              <a:rPr lang="en-US" dirty="0"/>
              <a:t> );</a:t>
            </a:r>
          </a:p>
          <a:p>
            <a:r>
              <a:rPr lang="en-US" dirty="0" err="1"/>
              <a:t>glLightfv</a:t>
            </a:r>
            <a:r>
              <a:rPr lang="en-US" dirty="0"/>
              <a:t>(GL_LIGHT0, </a:t>
            </a:r>
            <a:r>
              <a:rPr lang="en-US" dirty="0" smtClean="0"/>
              <a:t>GL_SPECULAR	, </a:t>
            </a:r>
            <a:r>
              <a:rPr lang="en-US" dirty="0" err="1"/>
              <a:t>LightSpecular</a:t>
            </a:r>
            <a:r>
              <a:rPr lang="en-US" dirty="0"/>
              <a:t>);</a:t>
            </a:r>
          </a:p>
          <a:p>
            <a:r>
              <a:rPr lang="en-US" dirty="0" err="1"/>
              <a:t>glLightfv</a:t>
            </a:r>
            <a:r>
              <a:rPr lang="en-US" dirty="0"/>
              <a:t>(GL_LIGHT0, </a:t>
            </a:r>
            <a:r>
              <a:rPr lang="en-US" dirty="0" smtClean="0"/>
              <a:t>GL_POSITION	, </a:t>
            </a:r>
            <a:r>
              <a:rPr lang="en-US" dirty="0" err="1"/>
              <a:t>LightPosition</a:t>
            </a:r>
            <a:r>
              <a:rPr lang="en-US" dirty="0"/>
              <a:t>);</a:t>
            </a:r>
          </a:p>
          <a:p>
            <a:endParaRPr lang="en-US" dirty="0" smtClean="0"/>
          </a:p>
          <a:p>
            <a:pPr lvl="1"/>
            <a:r>
              <a:rPr lang="en-US" dirty="0"/>
              <a:t>Shininess</a:t>
            </a:r>
          </a:p>
          <a:p>
            <a:pPr lvl="2"/>
            <a:r>
              <a:rPr lang="en-US" dirty="0"/>
              <a:t>specifies how small the highlights are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admin13302\Desktop\similm3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06" y="5022112"/>
            <a:ext cx="2903923" cy="160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54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// surface material attributes</a:t>
            </a:r>
          </a:p>
          <a:p>
            <a:r>
              <a:rPr lang="en-US" dirty="0" err="1"/>
              <a:t>GLfloat</a:t>
            </a:r>
            <a:r>
              <a:rPr lang="en-US" dirty="0"/>
              <a:t> </a:t>
            </a:r>
            <a:r>
              <a:rPr lang="en-US" dirty="0" err="1" smtClean="0"/>
              <a:t>material_Ka</a:t>
            </a:r>
            <a:r>
              <a:rPr lang="en-US" dirty="0" smtClean="0"/>
              <a:t>	[] = </a:t>
            </a:r>
            <a:r>
              <a:rPr lang="en-US" dirty="0"/>
              <a:t>{ 0.11f, 0.06f, 0.11f, 1.0f };</a:t>
            </a:r>
          </a:p>
          <a:p>
            <a:r>
              <a:rPr lang="en-US" dirty="0" err="1"/>
              <a:t>GLfloat</a:t>
            </a:r>
            <a:r>
              <a:rPr lang="en-US" dirty="0"/>
              <a:t> </a:t>
            </a:r>
            <a:r>
              <a:rPr lang="en-US" dirty="0" err="1" smtClean="0"/>
              <a:t>material_Kd</a:t>
            </a:r>
            <a:r>
              <a:rPr lang="en-US" dirty="0" smtClean="0"/>
              <a:t>	[] = </a:t>
            </a:r>
            <a:r>
              <a:rPr lang="en-US" dirty="0"/>
              <a:t>{ 0.43f, 0.47f, 0.54f, 1.0f };</a:t>
            </a:r>
          </a:p>
          <a:p>
            <a:r>
              <a:rPr lang="en-US" dirty="0" err="1"/>
              <a:t>GLfloat</a:t>
            </a:r>
            <a:r>
              <a:rPr lang="en-US" dirty="0"/>
              <a:t> </a:t>
            </a:r>
            <a:r>
              <a:rPr lang="en-US" dirty="0" err="1" smtClean="0"/>
              <a:t>material_Ks</a:t>
            </a:r>
            <a:r>
              <a:rPr lang="en-US" dirty="0" smtClean="0"/>
              <a:t>	[] = </a:t>
            </a:r>
            <a:r>
              <a:rPr lang="en-US" dirty="0"/>
              <a:t>{ 0.33f, 0.33f, 0.52f, 1.0f };</a:t>
            </a:r>
          </a:p>
          <a:p>
            <a:r>
              <a:rPr lang="en-US" dirty="0" err="1"/>
              <a:t>GLfloat</a:t>
            </a:r>
            <a:r>
              <a:rPr lang="en-US" dirty="0"/>
              <a:t> </a:t>
            </a:r>
            <a:r>
              <a:rPr lang="en-US" dirty="0" err="1" smtClean="0"/>
              <a:t>material_Ke</a:t>
            </a:r>
            <a:r>
              <a:rPr lang="en-US" dirty="0" smtClean="0"/>
              <a:t>	[] = </a:t>
            </a:r>
            <a:r>
              <a:rPr lang="en-US" dirty="0"/>
              <a:t>{ </a:t>
            </a:r>
            <a:r>
              <a:rPr lang="en-US" dirty="0" smtClean="0"/>
              <a:t>0.10f, 0.00f, 0.10f, </a:t>
            </a:r>
            <a:r>
              <a:rPr lang="en-US" dirty="0"/>
              <a:t>1.0f };</a:t>
            </a:r>
          </a:p>
          <a:p>
            <a:r>
              <a:rPr lang="en-US" dirty="0" err="1"/>
              <a:t>GLfloat</a:t>
            </a:r>
            <a:r>
              <a:rPr lang="en-US" dirty="0"/>
              <a:t> </a:t>
            </a:r>
            <a:r>
              <a:rPr lang="en-US" dirty="0" err="1" smtClean="0"/>
              <a:t>material_Se</a:t>
            </a:r>
            <a:r>
              <a:rPr lang="en-US" dirty="0" smtClean="0"/>
              <a:t>	    = </a:t>
            </a:r>
            <a:r>
              <a:rPr lang="en-US" dirty="0"/>
              <a:t>10;</a:t>
            </a:r>
          </a:p>
          <a:p>
            <a:endParaRPr lang="en-US" dirty="0"/>
          </a:p>
          <a:p>
            <a:r>
              <a:rPr lang="en-US" dirty="0" err="1" smtClean="0"/>
              <a:t>glMaterialfv</a:t>
            </a:r>
            <a:r>
              <a:rPr lang="en-US" dirty="0" smtClean="0"/>
              <a:t>(GL_FRONT_AND_BACK, </a:t>
            </a:r>
            <a:r>
              <a:rPr lang="en-US" b="1" dirty="0" smtClean="0"/>
              <a:t>GL_AMBIENT</a:t>
            </a:r>
            <a:r>
              <a:rPr lang="en-US" dirty="0" smtClean="0"/>
              <a:t>, </a:t>
            </a:r>
            <a:r>
              <a:rPr lang="en-US" dirty="0" err="1"/>
              <a:t>material_Ka</a:t>
            </a:r>
            <a:r>
              <a:rPr lang="en-US" dirty="0"/>
              <a:t>);</a:t>
            </a:r>
          </a:p>
          <a:p>
            <a:r>
              <a:rPr lang="en-US" dirty="0" err="1" smtClean="0"/>
              <a:t>glMaterialfv</a:t>
            </a:r>
            <a:r>
              <a:rPr lang="en-US" dirty="0" smtClean="0"/>
              <a:t>(GL_FRONT</a:t>
            </a:r>
            <a:r>
              <a:rPr lang="en-US" dirty="0"/>
              <a:t>_AND_BACK</a:t>
            </a:r>
            <a:r>
              <a:rPr lang="en-US" dirty="0" smtClean="0"/>
              <a:t>, </a:t>
            </a:r>
            <a:r>
              <a:rPr lang="en-US" b="1" dirty="0"/>
              <a:t>GL_DIFFUSE</a:t>
            </a:r>
            <a:r>
              <a:rPr lang="en-US" dirty="0"/>
              <a:t>, </a:t>
            </a:r>
            <a:r>
              <a:rPr lang="en-US" dirty="0" err="1"/>
              <a:t>material_Kd</a:t>
            </a:r>
            <a:r>
              <a:rPr lang="en-US" dirty="0"/>
              <a:t>);</a:t>
            </a:r>
          </a:p>
          <a:p>
            <a:r>
              <a:rPr lang="en-US" dirty="0" err="1" smtClean="0"/>
              <a:t>glMaterialfv</a:t>
            </a:r>
            <a:r>
              <a:rPr lang="en-US" dirty="0" smtClean="0"/>
              <a:t>(GL_FRONT</a:t>
            </a:r>
            <a:r>
              <a:rPr lang="en-US" dirty="0"/>
              <a:t>_AND_BACK</a:t>
            </a:r>
            <a:r>
              <a:rPr lang="en-US" dirty="0" smtClean="0"/>
              <a:t>, </a:t>
            </a:r>
            <a:r>
              <a:rPr lang="en-US" b="1" dirty="0"/>
              <a:t>GL_SPECULAR</a:t>
            </a:r>
            <a:r>
              <a:rPr lang="en-US" dirty="0"/>
              <a:t>, </a:t>
            </a:r>
            <a:r>
              <a:rPr lang="en-US" dirty="0" err="1"/>
              <a:t>material_Ks</a:t>
            </a:r>
            <a:r>
              <a:rPr lang="en-US" dirty="0"/>
              <a:t>);</a:t>
            </a:r>
          </a:p>
          <a:p>
            <a:r>
              <a:rPr lang="en-US" dirty="0" err="1" smtClean="0"/>
              <a:t>glMaterialfv</a:t>
            </a:r>
            <a:r>
              <a:rPr lang="en-US" dirty="0" smtClean="0"/>
              <a:t>(GL_FRONT</a:t>
            </a:r>
            <a:r>
              <a:rPr lang="en-US" dirty="0"/>
              <a:t>_AND_BACK</a:t>
            </a:r>
            <a:r>
              <a:rPr lang="en-US" dirty="0" smtClean="0"/>
              <a:t>, </a:t>
            </a:r>
            <a:r>
              <a:rPr lang="en-US" b="1" dirty="0"/>
              <a:t>GL_EMISSION</a:t>
            </a:r>
            <a:r>
              <a:rPr lang="en-US" dirty="0"/>
              <a:t>, </a:t>
            </a:r>
            <a:r>
              <a:rPr lang="en-US" dirty="0" err="1"/>
              <a:t>material_Ke</a:t>
            </a:r>
            <a:r>
              <a:rPr lang="en-US" dirty="0"/>
              <a:t>);</a:t>
            </a:r>
          </a:p>
          <a:p>
            <a:r>
              <a:rPr lang="en-US" dirty="0" err="1"/>
              <a:t>glMaterialf</a:t>
            </a:r>
            <a:r>
              <a:rPr lang="en-US" dirty="0"/>
              <a:t> (</a:t>
            </a:r>
            <a:r>
              <a:rPr lang="en-US" dirty="0" smtClean="0"/>
              <a:t>GL_FRONT</a:t>
            </a:r>
            <a:r>
              <a:rPr lang="en-US" dirty="0"/>
              <a:t>_AND_BACK</a:t>
            </a:r>
            <a:r>
              <a:rPr lang="en-US" dirty="0" smtClean="0"/>
              <a:t>, </a:t>
            </a:r>
            <a:r>
              <a:rPr lang="en-US" b="1" dirty="0"/>
              <a:t>GL_SHININESS</a:t>
            </a:r>
            <a:r>
              <a:rPr lang="en-US" dirty="0"/>
              <a:t>, </a:t>
            </a:r>
            <a:r>
              <a:rPr lang="en-US" dirty="0" err="1"/>
              <a:t>material_Se</a:t>
            </a:r>
            <a:r>
              <a:rPr lang="en-US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50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Draw Polygon with </a:t>
            </a:r>
            <a:r>
              <a:rPr lang="en-US" dirty="0" err="1" smtClean="0"/>
              <a:t>Normals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glBegin</a:t>
            </a:r>
            <a:r>
              <a:rPr lang="en-US" dirty="0" smtClean="0"/>
              <a:t>( GL_POLYGON 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vertex 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glNormal3f( nx1, ny1, nz1 );</a:t>
            </a:r>
          </a:p>
          <a:p>
            <a:r>
              <a:rPr lang="en-US" dirty="0" smtClean="0"/>
              <a:t>glVertex3f( x1, y1, z1 );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vertex 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glNormal3f( </a:t>
            </a:r>
            <a:r>
              <a:rPr lang="en-US" dirty="0" smtClean="0"/>
              <a:t>nx2, </a:t>
            </a:r>
            <a:r>
              <a:rPr lang="en-US" dirty="0"/>
              <a:t>ny2, </a:t>
            </a:r>
            <a:r>
              <a:rPr lang="en-US" dirty="0" smtClean="0"/>
              <a:t>nz2 );</a:t>
            </a:r>
          </a:p>
          <a:p>
            <a:r>
              <a:rPr lang="en-US" dirty="0"/>
              <a:t>glVertex3f( </a:t>
            </a:r>
            <a:r>
              <a:rPr lang="en-US" dirty="0" smtClean="0"/>
              <a:t>x2, y2, z2 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err="1" smtClean="0"/>
              <a:t>glEnd</a:t>
            </a:r>
            <a:r>
              <a:rPr lang="en-US" dirty="0" smtClean="0"/>
              <a:t>();</a:t>
            </a:r>
            <a:endParaRPr lang="en-US" dirty="0"/>
          </a:p>
        </p:txBody>
      </p:sp>
      <p:pic>
        <p:nvPicPr>
          <p:cNvPr id="5122" name="Picture 2" descr="C:\Users\admin13302\Desktop\image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50" y="1524000"/>
            <a:ext cx="40671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dmin13302\Desktop\Vertex_normal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75" y="3984625"/>
            <a:ext cx="27940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157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 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// gen texture</a:t>
            </a:r>
          </a:p>
          <a:p>
            <a:r>
              <a:rPr lang="en-US" dirty="0" err="1" smtClean="0"/>
              <a:t>Gluint</a:t>
            </a:r>
            <a:r>
              <a:rPr lang="en-US" dirty="0" smtClean="0"/>
              <a:t> </a:t>
            </a:r>
            <a:r>
              <a:rPr lang="en-US" dirty="0" err="1" smtClean="0"/>
              <a:t>tex</a:t>
            </a:r>
            <a:r>
              <a:rPr lang="en-US" dirty="0" smtClean="0"/>
              <a:t> = 0; </a:t>
            </a:r>
          </a:p>
          <a:p>
            <a:r>
              <a:rPr lang="en-US" dirty="0" err="1" smtClean="0"/>
              <a:t>glGenTextures</a:t>
            </a:r>
            <a:r>
              <a:rPr lang="en-US" dirty="0" smtClean="0"/>
              <a:t> ( 1, &amp;</a:t>
            </a:r>
            <a:r>
              <a:rPr lang="en-US" dirty="0" err="1" smtClean="0"/>
              <a:t>tex</a:t>
            </a:r>
            <a:r>
              <a:rPr lang="en-US" dirty="0" smtClean="0"/>
              <a:t> );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// Load Texture Image</a:t>
            </a:r>
          </a:p>
          <a:p>
            <a:r>
              <a:rPr lang="en-US" sz="3300" dirty="0" err="1" smtClean="0"/>
              <a:t>Int</a:t>
            </a:r>
            <a:r>
              <a:rPr lang="en-US" sz="3300" dirty="0" smtClean="0"/>
              <a:t> </a:t>
            </a:r>
            <a:r>
              <a:rPr lang="en-US" sz="3300" dirty="0" err="1" smtClean="0"/>
              <a:t>sizex</a:t>
            </a:r>
            <a:r>
              <a:rPr lang="en-US" sz="3300" dirty="0" smtClean="0"/>
              <a:t> = 512;</a:t>
            </a:r>
          </a:p>
          <a:p>
            <a:r>
              <a:rPr lang="en-US" sz="3300" dirty="0" err="1" smtClean="0"/>
              <a:t>Int</a:t>
            </a:r>
            <a:r>
              <a:rPr lang="en-US" sz="3300" dirty="0" smtClean="0"/>
              <a:t> </a:t>
            </a:r>
            <a:r>
              <a:rPr lang="en-US" sz="3300" dirty="0" err="1" smtClean="0"/>
              <a:t>sizey</a:t>
            </a:r>
            <a:r>
              <a:rPr lang="en-US" sz="3300" dirty="0" smtClean="0"/>
              <a:t> = 512;</a:t>
            </a:r>
          </a:p>
          <a:p>
            <a:r>
              <a:rPr lang="en-US" sz="3300" dirty="0" smtClean="0"/>
              <a:t>unsigned </a:t>
            </a:r>
            <a:r>
              <a:rPr lang="en-US" sz="3300" dirty="0"/>
              <a:t>char </a:t>
            </a:r>
            <a:r>
              <a:rPr lang="en-US" sz="3300" dirty="0" smtClean="0"/>
              <a:t>*pixels = new unsigned char[ </a:t>
            </a:r>
            <a:r>
              <a:rPr lang="en-US" sz="3300" dirty="0" err="1" smtClean="0"/>
              <a:t>sizex</a:t>
            </a:r>
            <a:r>
              <a:rPr lang="en-US" sz="3300" dirty="0" smtClean="0"/>
              <a:t> * </a:t>
            </a:r>
            <a:r>
              <a:rPr lang="en-US" sz="3300" dirty="0" err="1" smtClean="0"/>
              <a:t>sizey</a:t>
            </a:r>
            <a:r>
              <a:rPr lang="en-US" sz="3300" dirty="0" smtClean="0"/>
              <a:t> </a:t>
            </a:r>
            <a:r>
              <a:rPr lang="en-US" sz="3300" dirty="0" smtClean="0"/>
              <a:t>* 3 ]; // RGB</a:t>
            </a:r>
            <a:endParaRPr lang="en-US" sz="3300" dirty="0" smtClean="0"/>
          </a:p>
          <a:p>
            <a:endParaRPr lang="en-US" sz="3300" dirty="0" smtClean="0"/>
          </a:p>
          <a:p>
            <a:r>
              <a:rPr lang="en-US" sz="3300" dirty="0" smtClean="0"/>
              <a:t>… load image data to pixel </a:t>
            </a:r>
            <a:r>
              <a:rPr lang="en-US" sz="3300" dirty="0" smtClean="0"/>
              <a:t>buffer …</a:t>
            </a:r>
            <a:endParaRPr lang="en-US" sz="3300" dirty="0" smtClean="0"/>
          </a:p>
          <a:p>
            <a:endParaRPr lang="en-US" sz="3300" dirty="0" smtClean="0"/>
          </a:p>
          <a:p>
            <a:r>
              <a:rPr lang="en-US" sz="3300" dirty="0" err="1" smtClean="0"/>
              <a:t>glBindTexture</a:t>
            </a:r>
            <a:r>
              <a:rPr lang="en-US" sz="3300" dirty="0" smtClean="0"/>
              <a:t>( GL_TEXTURE_2D, </a:t>
            </a:r>
            <a:r>
              <a:rPr lang="en-US" sz="3300" dirty="0" err="1" smtClean="0"/>
              <a:t>tex</a:t>
            </a:r>
            <a:r>
              <a:rPr lang="en-US" sz="3300" dirty="0" smtClean="0"/>
              <a:t> );</a:t>
            </a:r>
            <a:endParaRPr lang="en-US" sz="3300" dirty="0"/>
          </a:p>
          <a:p>
            <a:r>
              <a:rPr lang="en-US" dirty="0" smtClean="0"/>
              <a:t>glTexImage2D(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GL_TEXTURE_2D</a:t>
            </a:r>
            <a:r>
              <a:rPr lang="en-US" dirty="0" smtClean="0"/>
              <a:t>,	// target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0,		// level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GL_RGBA8</a:t>
            </a:r>
            <a:r>
              <a:rPr lang="en-US" dirty="0" smtClean="0"/>
              <a:t>,		// internal format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 smtClean="0"/>
              <a:t>sizex</a:t>
            </a:r>
            <a:r>
              <a:rPr lang="en-US" b="1" dirty="0"/>
              <a:t>, </a:t>
            </a:r>
            <a:r>
              <a:rPr lang="en-US" b="1" dirty="0" err="1" smtClean="0"/>
              <a:t>sizey</a:t>
            </a:r>
            <a:r>
              <a:rPr lang="en-US" dirty="0" smtClean="0"/>
              <a:t>,		// texture size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0,		// border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GL_RGB</a:t>
            </a:r>
            <a:r>
              <a:rPr lang="en-US" dirty="0" smtClean="0"/>
              <a:t>,		// image format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GL_UNSIGNED_BYTE</a:t>
            </a:r>
            <a:r>
              <a:rPr lang="en-US" dirty="0"/>
              <a:t>, </a:t>
            </a:r>
            <a:r>
              <a:rPr lang="en-US" dirty="0" smtClean="0"/>
              <a:t>	// image data type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pixels </a:t>
            </a:r>
            <a:r>
              <a:rPr lang="en-US" dirty="0" smtClean="0"/>
              <a:t>		// pointer to image pixel buffer</a:t>
            </a:r>
          </a:p>
          <a:p>
            <a:pPr marL="0" indent="0">
              <a:buNone/>
            </a:pPr>
            <a:r>
              <a:rPr lang="en-US" dirty="0" smtClean="0"/>
              <a:t>	);</a:t>
            </a:r>
          </a:p>
          <a:p>
            <a:r>
              <a:rPr lang="en-US" sz="3400" dirty="0" err="1"/>
              <a:t>glBindTexture</a:t>
            </a:r>
            <a:r>
              <a:rPr lang="en-US" sz="3400" dirty="0"/>
              <a:t>( GL_TEXTURE_2D, </a:t>
            </a:r>
            <a:r>
              <a:rPr lang="en-US" sz="3400" dirty="0" smtClean="0"/>
              <a:t>0 );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06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// enable texture mapping and bind texture</a:t>
            </a:r>
          </a:p>
          <a:p>
            <a:r>
              <a:rPr lang="en-US" dirty="0" err="1" smtClean="0"/>
              <a:t>glEnable</a:t>
            </a:r>
            <a:r>
              <a:rPr lang="en-US" dirty="0"/>
              <a:t>( </a:t>
            </a:r>
            <a:r>
              <a:rPr lang="en-US" dirty="0" smtClean="0"/>
              <a:t>GL_TEXTURE_2D );</a:t>
            </a:r>
          </a:p>
          <a:p>
            <a:r>
              <a:rPr lang="en-US" dirty="0" err="1" smtClean="0"/>
              <a:t>glBindTexture</a:t>
            </a:r>
            <a:r>
              <a:rPr lang="en-US" dirty="0"/>
              <a:t>( </a:t>
            </a:r>
            <a:r>
              <a:rPr lang="en-US" dirty="0" smtClean="0"/>
              <a:t>GL_TEXTURE_2D, </a:t>
            </a:r>
            <a:r>
              <a:rPr lang="en-US" b="1" dirty="0" err="1" smtClean="0"/>
              <a:t>tex</a:t>
            </a:r>
            <a:r>
              <a:rPr lang="en-US" dirty="0" smtClean="0"/>
              <a:t> </a:t>
            </a:r>
            <a:r>
              <a:rPr lang="en-US" dirty="0"/>
              <a:t>);</a:t>
            </a:r>
          </a:p>
          <a:p>
            <a:endParaRPr lang="en-US" dirty="0" smtClean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setup texture filter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600" dirty="0" err="1"/>
              <a:t>glTexParameteri</a:t>
            </a:r>
            <a:r>
              <a:rPr lang="en-US" sz="2600" dirty="0"/>
              <a:t>( </a:t>
            </a:r>
            <a:r>
              <a:rPr lang="en-US" sz="2600" dirty="0" smtClean="0"/>
              <a:t>GL_TEXTURE_2D, </a:t>
            </a:r>
            <a:r>
              <a:rPr lang="en-US" sz="2600" dirty="0"/>
              <a:t>GL_TEXTURE_MIN_FILTER, GL_LINEAR );</a:t>
            </a:r>
          </a:p>
          <a:p>
            <a:r>
              <a:rPr lang="en-US" sz="2600" dirty="0" err="1"/>
              <a:t>glTexParameteri</a:t>
            </a:r>
            <a:r>
              <a:rPr lang="en-US" sz="2600" dirty="0"/>
              <a:t>( </a:t>
            </a:r>
            <a:r>
              <a:rPr lang="en-US" sz="2600" dirty="0" smtClean="0"/>
              <a:t>GL_TEXTURE_2D, </a:t>
            </a:r>
            <a:r>
              <a:rPr lang="en-US" sz="2600" dirty="0"/>
              <a:t>GL_TEXTURE_MAG_FILTER, GL_LINEAR </a:t>
            </a:r>
            <a:r>
              <a:rPr lang="en-US" sz="2600" dirty="0" smtClean="0"/>
              <a:t>);</a:t>
            </a:r>
          </a:p>
          <a:p>
            <a:endParaRPr lang="en-US" sz="2600" dirty="0"/>
          </a:p>
          <a:p>
            <a:r>
              <a:rPr lang="en-US" sz="3100" b="1" dirty="0">
                <a:solidFill>
                  <a:schemeClr val="accent6">
                    <a:lumMod val="75000"/>
                  </a:schemeClr>
                </a:solidFill>
              </a:rPr>
              <a:t>// draw polygon with texture coordinate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// disable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texture mapping 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unbind texture</a:t>
            </a:r>
          </a:p>
          <a:p>
            <a:r>
              <a:rPr lang="en-US" dirty="0" err="1" smtClean="0"/>
              <a:t>glBindTexture</a:t>
            </a:r>
            <a:r>
              <a:rPr lang="en-US" dirty="0"/>
              <a:t>( GL_TEXTURE_2D, </a:t>
            </a:r>
            <a:r>
              <a:rPr lang="en-US" b="1" dirty="0" smtClean="0"/>
              <a:t>0</a:t>
            </a:r>
            <a:r>
              <a:rPr lang="en-US" dirty="0" smtClean="0"/>
              <a:t> );</a:t>
            </a:r>
          </a:p>
          <a:p>
            <a:r>
              <a:rPr lang="en-US" dirty="0" err="1" smtClean="0"/>
              <a:t>glDisable</a:t>
            </a:r>
            <a:r>
              <a:rPr lang="en-US" dirty="0"/>
              <a:t>( GL_TEXTURE_2D );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57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GL_NEAREST </a:t>
            </a:r>
            <a:r>
              <a:rPr lang="en-US" dirty="0" err="1" smtClean="0"/>
              <a:t>vs</a:t>
            </a:r>
            <a:r>
              <a:rPr lang="en-US" dirty="0" smtClean="0"/>
              <a:t> GL_LINEAR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admin13302\Desktop\c3_filter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4" y="2227520"/>
            <a:ext cx="8101013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91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Polygon with Texture Coordinate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glBegin</a:t>
            </a:r>
            <a:r>
              <a:rPr lang="en-US" dirty="0"/>
              <a:t>( GL_POLYGON );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// vertex 1</a:t>
            </a:r>
          </a:p>
          <a:p>
            <a:r>
              <a:rPr lang="en-US" dirty="0" smtClean="0"/>
              <a:t>glTexCoord2f</a:t>
            </a:r>
            <a:r>
              <a:rPr lang="en-US" dirty="0"/>
              <a:t>( </a:t>
            </a:r>
            <a:r>
              <a:rPr lang="en-US" dirty="0" smtClean="0"/>
              <a:t>s1, t1 </a:t>
            </a:r>
            <a:r>
              <a:rPr lang="en-US" dirty="0"/>
              <a:t>);</a:t>
            </a:r>
          </a:p>
          <a:p>
            <a:r>
              <a:rPr lang="en-US" dirty="0"/>
              <a:t>glVertex3f( x1, y1, z1 );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// vertex 2</a:t>
            </a:r>
          </a:p>
          <a:p>
            <a:r>
              <a:rPr lang="en-US" dirty="0"/>
              <a:t>glTexCoord2f( </a:t>
            </a:r>
            <a:r>
              <a:rPr lang="en-US" dirty="0" smtClean="0"/>
              <a:t>s2, t2 </a:t>
            </a:r>
            <a:r>
              <a:rPr lang="en-US" dirty="0"/>
              <a:t>);</a:t>
            </a:r>
          </a:p>
          <a:p>
            <a:r>
              <a:rPr lang="en-US" dirty="0" smtClean="0"/>
              <a:t>glVertex3f</a:t>
            </a:r>
            <a:r>
              <a:rPr lang="en-US" dirty="0"/>
              <a:t>( </a:t>
            </a:r>
            <a:r>
              <a:rPr lang="en-US" dirty="0" smtClean="0"/>
              <a:t>x2, y2, z2 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 err="1"/>
              <a:t>glEnd</a:t>
            </a:r>
            <a:r>
              <a:rPr lang="en-US" dirty="0"/>
              <a:t>();</a:t>
            </a:r>
          </a:p>
          <a:p>
            <a:endParaRPr lang="en-US" dirty="0"/>
          </a:p>
        </p:txBody>
      </p:sp>
      <p:pic>
        <p:nvPicPr>
          <p:cNvPr id="8194" name="Picture 2" descr="C:\Users\admin13302\Desktop\image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97113"/>
            <a:ext cx="53149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983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glDeleteTextures</a:t>
            </a:r>
            <a:r>
              <a:rPr lang="en-US" dirty="0"/>
              <a:t>( 1, &amp;</a:t>
            </a:r>
            <a:r>
              <a:rPr lang="en-US" dirty="0" err="1"/>
              <a:t>tex</a:t>
            </a:r>
            <a:r>
              <a:rPr lang="en-US" dirty="0"/>
              <a:t> 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tex</a:t>
            </a:r>
            <a:r>
              <a:rPr lang="en-US" dirty="0" smtClean="0"/>
              <a:t> = 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82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Spherical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Pitch ( around right axis )</a:t>
            </a:r>
          </a:p>
          <a:p>
            <a:r>
              <a:rPr lang="en-US" dirty="0" smtClean="0"/>
              <a:t>Yaw ( around gravity axis )</a:t>
            </a:r>
          </a:p>
        </p:txBody>
      </p:sp>
      <p:pic>
        <p:nvPicPr>
          <p:cNvPr id="9219" name="Picture 3" descr="C:\Users\admin13302\Desktop\gimballock_came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4056"/>
            <a:ext cx="6484938" cy="265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admin13302\Desktop\CE160600FG002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69160"/>
            <a:ext cx="2442954" cy="247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12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Model</a:t>
            </a:r>
          </a:p>
          <a:p>
            <a:pPr lvl="1"/>
            <a:r>
              <a:rPr lang="en-US" b="1" dirty="0" smtClean="0"/>
              <a:t>.d </a:t>
            </a:r>
            <a:r>
              <a:rPr lang="en-US" dirty="0" smtClean="0"/>
              <a:t>File should start from </a:t>
            </a:r>
            <a:r>
              <a:rPr lang="en-US" b="1" dirty="0" smtClean="0"/>
              <a:t>“data”, </a:t>
            </a:r>
            <a:r>
              <a:rPr lang="en-US" dirty="0" smtClean="0"/>
              <a:t>no preceding space, like </a:t>
            </a:r>
            <a:r>
              <a:rPr lang="en-US" b="1" dirty="0" smtClean="0"/>
              <a:t>“     data”</a:t>
            </a:r>
          </a:p>
          <a:p>
            <a:pPr lvl="1"/>
            <a:r>
              <a:rPr lang="en-US" dirty="0" smtClean="0"/>
              <a:t>Indices start from 1 or 0</a:t>
            </a:r>
          </a:p>
          <a:p>
            <a:endParaRPr lang="en-US" dirty="0"/>
          </a:p>
          <a:p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C</a:t>
            </a:r>
            <a:r>
              <a:rPr lang="en-US" dirty="0"/>
              <a:t>++ is not like C# or Java which has garbage </a:t>
            </a:r>
            <a:r>
              <a:rPr lang="en-US" dirty="0" smtClean="0"/>
              <a:t>collector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if you "new" something, remember to "delete" </a:t>
            </a:r>
            <a:r>
              <a:rPr lang="en-US" dirty="0" smtClean="0"/>
              <a:t>it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array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*indices = new </a:t>
            </a:r>
            <a:r>
              <a:rPr lang="en-US" dirty="0" err="1" smtClean="0"/>
              <a:t>int</a:t>
            </a:r>
            <a:r>
              <a:rPr lang="en-US" dirty="0" smtClean="0"/>
              <a:t>[  128 ];</a:t>
            </a:r>
          </a:p>
          <a:p>
            <a:pPr lvl="1"/>
            <a:r>
              <a:rPr lang="en-US" dirty="0" smtClean="0"/>
              <a:t>delete[] indices;</a:t>
            </a:r>
          </a:p>
          <a:p>
            <a:pPr lvl="1"/>
            <a:r>
              <a:rPr lang="en-US" dirty="0" smtClean="0"/>
              <a:t>Indices = NULL;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instance</a:t>
            </a:r>
          </a:p>
          <a:p>
            <a:pPr lvl="1"/>
            <a:r>
              <a:rPr lang="en-US" dirty="0" smtClean="0"/>
              <a:t>vec3 *</a:t>
            </a:r>
            <a:r>
              <a:rPr lang="en-US" dirty="0" err="1" smtClean="0"/>
              <a:t>vp</a:t>
            </a:r>
            <a:r>
              <a:rPr lang="en-US" dirty="0" smtClean="0"/>
              <a:t> = new vec3;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elete </a:t>
            </a:r>
            <a:r>
              <a:rPr lang="en-US" dirty="0" err="1" smtClean="0"/>
              <a:t>vp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/>
              <a:t>v</a:t>
            </a:r>
            <a:r>
              <a:rPr lang="en-US" dirty="0" err="1" smtClean="0"/>
              <a:t>p</a:t>
            </a:r>
            <a:r>
              <a:rPr lang="en-US" dirty="0" smtClean="0"/>
              <a:t> = NULL;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simple instance, you can just define it in this way</a:t>
            </a:r>
          </a:p>
          <a:p>
            <a:pPr lvl="1"/>
            <a:r>
              <a:rPr lang="en-US" dirty="0" smtClean="0"/>
              <a:t>vec3 v;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5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Face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enable back-face culling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/>
              <a:t>glEnable</a:t>
            </a:r>
            <a:r>
              <a:rPr lang="en-US" dirty="0" smtClean="0"/>
              <a:t>( GL_CULL_FACE );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orientation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of front-facing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polygons</a:t>
            </a:r>
          </a:p>
          <a:p>
            <a:r>
              <a:rPr lang="en-US" dirty="0" err="1" smtClean="0"/>
              <a:t>glFrontFace</a:t>
            </a:r>
            <a:r>
              <a:rPr lang="en-US" dirty="0" smtClean="0"/>
              <a:t>( GL_CCW );</a:t>
            </a:r>
            <a:endParaRPr lang="en-US" dirty="0"/>
          </a:p>
          <a:p>
            <a:r>
              <a:rPr lang="en-US" altLang="zh-CN" dirty="0" smtClean="0"/>
              <a:t>… </a:t>
            </a:r>
            <a:r>
              <a:rPr lang="en-US" dirty="0" smtClean="0"/>
              <a:t>draw something </a:t>
            </a:r>
            <a:r>
              <a:rPr lang="en-US" altLang="zh-CN" dirty="0" smtClean="0"/>
              <a:t>…</a:t>
            </a:r>
          </a:p>
          <a:p>
            <a:endParaRPr lang="en-US" altLang="zh-CN" dirty="0"/>
          </a:p>
          <a:p>
            <a:r>
              <a:rPr lang="en-US" dirty="0" err="1"/>
              <a:t>glFrontFace</a:t>
            </a:r>
            <a:r>
              <a:rPr lang="en-US" dirty="0"/>
              <a:t>( </a:t>
            </a:r>
            <a:r>
              <a:rPr lang="en-US" dirty="0" smtClean="0"/>
              <a:t>GL_CW </a:t>
            </a:r>
            <a:r>
              <a:rPr lang="en-US" dirty="0"/>
              <a:t>);</a:t>
            </a:r>
          </a:p>
          <a:p>
            <a:r>
              <a:rPr lang="en-US" altLang="zh-CN" dirty="0"/>
              <a:t>… </a:t>
            </a:r>
            <a:r>
              <a:rPr lang="en-US" dirty="0"/>
              <a:t>draw something </a:t>
            </a:r>
            <a:r>
              <a:rPr lang="en-US" altLang="zh-CN" dirty="0"/>
              <a:t>…</a:t>
            </a:r>
          </a:p>
          <a:p>
            <a:endParaRPr lang="en-US" altLang="zh-CN" dirty="0" smtClean="0"/>
          </a:p>
        </p:txBody>
      </p:sp>
      <p:pic>
        <p:nvPicPr>
          <p:cNvPr id="3074" name="Picture 2" descr="C:\Users\admin13302\Desktop\QQ截图201311061558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554" y="4038600"/>
            <a:ext cx="47614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041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glMatrixMode</a:t>
            </a:r>
            <a:r>
              <a:rPr lang="en-US" dirty="0" smtClean="0"/>
              <a:t>( GL_MODELVIEW );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?</a:t>
            </a:r>
          </a:p>
          <a:p>
            <a:r>
              <a:rPr lang="en-US" dirty="0" err="1" smtClean="0"/>
              <a:t>glLoadIdentity</a:t>
            </a:r>
            <a:r>
              <a:rPr lang="en-US" dirty="0" smtClean="0"/>
              <a:t>();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I</a:t>
            </a:r>
          </a:p>
          <a:p>
            <a:endParaRPr lang="en-US" dirty="0" smtClean="0"/>
          </a:p>
          <a:p>
            <a:r>
              <a:rPr lang="en-US" dirty="0" err="1" smtClean="0"/>
              <a:t>glTranslatef</a:t>
            </a:r>
            <a:r>
              <a:rPr lang="en-US" dirty="0" smtClean="0"/>
              <a:t>();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I * T</a:t>
            </a:r>
          </a:p>
          <a:p>
            <a:r>
              <a:rPr lang="en-US" dirty="0" err="1" smtClean="0"/>
              <a:t>glRotatef</a:t>
            </a:r>
            <a:r>
              <a:rPr lang="en-US" dirty="0" smtClean="0"/>
              <a:t>();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I * T * R</a:t>
            </a:r>
          </a:p>
          <a:p>
            <a:endParaRPr lang="en-US" dirty="0" smtClean="0"/>
          </a:p>
          <a:p>
            <a:r>
              <a:rPr lang="en-US" dirty="0" err="1" smtClean="0"/>
              <a:t>glPushMatrix</a:t>
            </a:r>
            <a:r>
              <a:rPr lang="en-US" dirty="0" smtClean="0"/>
              <a:t>();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I * T * R -&gt; stack</a:t>
            </a:r>
          </a:p>
          <a:p>
            <a:pPr lvl="1"/>
            <a:r>
              <a:rPr lang="en-US" dirty="0" err="1" smtClean="0"/>
              <a:t>glMultMatrix</a:t>
            </a:r>
            <a:r>
              <a:rPr lang="en-US" dirty="0" smtClean="0"/>
              <a:t>();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I * T * R * M</a:t>
            </a:r>
          </a:p>
          <a:p>
            <a:pPr lvl="1"/>
            <a:r>
              <a:rPr lang="en-US" dirty="0" smtClean="0"/>
              <a:t>… </a:t>
            </a:r>
          </a:p>
          <a:p>
            <a:pPr lvl="1"/>
            <a:r>
              <a:rPr lang="en-US" dirty="0" smtClean="0"/>
              <a:t>glVertex3f();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 * T * R * M *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		</a:t>
            </a:r>
          </a:p>
          <a:p>
            <a:r>
              <a:rPr lang="en-US" dirty="0" err="1" smtClean="0"/>
              <a:t>glPopMatrix</a:t>
            </a:r>
            <a:r>
              <a:rPr lang="en-US" dirty="0" smtClean="0"/>
              <a:t>();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stack -&gt; I * T * R</a:t>
            </a:r>
          </a:p>
          <a:p>
            <a:endParaRPr lang="en-US" dirty="0"/>
          </a:p>
          <a:p>
            <a:r>
              <a:rPr lang="en-US" dirty="0"/>
              <a:t>glVertex3f</a:t>
            </a:r>
            <a:r>
              <a:rPr lang="en-US" dirty="0" smtClean="0"/>
              <a:t>();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I * T *R * v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300" b="1" dirty="0"/>
              <a:t>Column Major vs. Row Major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42" name="Picture 2" descr="C:\Users\admin13302\Desktop\QQ截图201311061756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181600"/>
            <a:ext cx="3330759" cy="132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28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// enable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lighting</a:t>
            </a:r>
          </a:p>
          <a:p>
            <a:r>
              <a:rPr lang="en-US" dirty="0" err="1"/>
              <a:t>glEnable</a:t>
            </a:r>
            <a:r>
              <a:rPr lang="en-US" dirty="0"/>
              <a:t>(GL_LIGHTING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 enable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first light source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/>
              <a:t>glEnable</a:t>
            </a:r>
            <a:r>
              <a:rPr lang="en-US" dirty="0"/>
              <a:t>(GL_LIGHT0);</a:t>
            </a:r>
          </a:p>
          <a:p>
            <a:endParaRPr lang="en-US" dirty="0"/>
          </a:p>
          <a:p>
            <a:r>
              <a:rPr lang="en-US" dirty="0" smtClean="0"/>
              <a:t>… setup </a:t>
            </a:r>
            <a:r>
              <a:rPr lang="en-US" b="1" dirty="0" smtClean="0"/>
              <a:t>light </a:t>
            </a:r>
            <a:r>
              <a:rPr lang="en-US" b="1" dirty="0"/>
              <a:t>source </a:t>
            </a:r>
            <a:r>
              <a:rPr lang="en-US" dirty="0" smtClean="0"/>
              <a:t>attributes …</a:t>
            </a:r>
          </a:p>
          <a:p>
            <a:r>
              <a:rPr lang="en-US" dirty="0" smtClean="0"/>
              <a:t>… setup </a:t>
            </a:r>
            <a:r>
              <a:rPr lang="en-US" b="1" dirty="0" smtClean="0"/>
              <a:t>surface</a:t>
            </a:r>
            <a:r>
              <a:rPr lang="en-US" dirty="0" smtClean="0"/>
              <a:t> </a:t>
            </a:r>
            <a:r>
              <a:rPr lang="en-US" b="1" dirty="0"/>
              <a:t>material</a:t>
            </a:r>
            <a:r>
              <a:rPr lang="en-US" dirty="0"/>
              <a:t> </a:t>
            </a:r>
            <a:r>
              <a:rPr lang="en-US" dirty="0" smtClean="0"/>
              <a:t>attributes …</a:t>
            </a:r>
          </a:p>
          <a:p>
            <a:endParaRPr lang="en-US" dirty="0"/>
          </a:p>
          <a:p>
            <a:r>
              <a:rPr lang="en-US" dirty="0" smtClean="0"/>
              <a:t>… draw </a:t>
            </a:r>
            <a:r>
              <a:rPr lang="en-US" b="1" dirty="0" smtClean="0"/>
              <a:t>meshes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833" y="1447800"/>
            <a:ext cx="3899586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81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Light Source Type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Light 	: ( 5.30, 8.60, 2.07, </a:t>
            </a:r>
            <a:r>
              <a:rPr lang="en-US" b="1" dirty="0" smtClean="0"/>
              <a:t>1</a:t>
            </a:r>
            <a:r>
              <a:rPr lang="en-US" dirty="0" smtClean="0"/>
              <a:t> )</a:t>
            </a:r>
            <a:endParaRPr lang="en-US" dirty="0"/>
          </a:p>
          <a:p>
            <a:r>
              <a:rPr lang="en-US" dirty="0" smtClean="0"/>
              <a:t>Parallel Light	: ( 0.46, 0.69, 0.54, </a:t>
            </a:r>
            <a:r>
              <a:rPr lang="en-US" b="1" dirty="0" smtClean="0"/>
              <a:t>0</a:t>
            </a:r>
            <a:r>
              <a:rPr lang="en-US" dirty="0" smtClean="0"/>
              <a:t> )</a:t>
            </a:r>
          </a:p>
          <a:p>
            <a:r>
              <a:rPr lang="en-US" dirty="0" smtClean="0"/>
              <a:t>Spot Light	: angle</a:t>
            </a:r>
          </a:p>
          <a:p>
            <a:r>
              <a:rPr lang="en-US" dirty="0" smtClean="0"/>
              <a:t>Attenuation	:  1 / (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5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Shading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Diffuse</a:t>
            </a:r>
            <a:endParaRPr lang="en-US" dirty="0"/>
          </a:p>
          <a:p>
            <a:r>
              <a:rPr lang="en-US" dirty="0" smtClean="0"/>
              <a:t>Specular</a:t>
            </a:r>
          </a:p>
          <a:p>
            <a:r>
              <a:rPr lang="en-US" dirty="0" smtClean="0"/>
              <a:t>Ambient</a:t>
            </a:r>
            <a:endParaRPr lang="en-US" dirty="0"/>
          </a:p>
          <a:p>
            <a:endParaRPr lang="en-US" dirty="0"/>
          </a:p>
        </p:txBody>
      </p:sp>
      <p:pic>
        <p:nvPicPr>
          <p:cNvPr id="1028" name="Picture 4" descr="C:\Users\admin13302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956" y="1270347"/>
            <a:ext cx="2514600" cy="252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13302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96865"/>
            <a:ext cx="3694057" cy="275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47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27776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0603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19270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38417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457</Words>
  <Application>Microsoft Office PowerPoint</Application>
  <PresentationFormat>On-screen Show (4:3)</PresentationFormat>
  <Paragraphs>174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CG1 Labs</vt:lpstr>
      <vt:lpstr>Back Face Culling</vt:lpstr>
      <vt:lpstr>Lighting</vt:lpstr>
      <vt:lpstr>Light Source Type </vt:lpstr>
      <vt:lpstr>Shading Component</vt:lpstr>
      <vt:lpstr>Diffuse</vt:lpstr>
      <vt:lpstr>Specular</vt:lpstr>
      <vt:lpstr>Normal</vt:lpstr>
      <vt:lpstr>Result</vt:lpstr>
      <vt:lpstr>PowerPoint Presentation</vt:lpstr>
      <vt:lpstr>PowerPoint Presentation</vt:lpstr>
      <vt:lpstr>Draw Polygon with Normals</vt:lpstr>
      <vt:lpstr>Gen Texture</vt:lpstr>
      <vt:lpstr>Use Texture</vt:lpstr>
      <vt:lpstr>GL_NEAREST vs GL_LINEAR</vt:lpstr>
      <vt:lpstr>Draw Polygon with Texture Coordinate</vt:lpstr>
      <vt:lpstr>Delete Texture</vt:lpstr>
      <vt:lpstr>Spherical Coordinates</vt:lpstr>
      <vt:lpstr>PowerPoint Presentation</vt:lpstr>
      <vt:lpstr>OpenGL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admin13302</dc:creator>
  <cp:lastModifiedBy>admin</cp:lastModifiedBy>
  <cp:revision>19</cp:revision>
  <dcterms:created xsi:type="dcterms:W3CDTF">2006-08-16T00:00:00Z</dcterms:created>
  <dcterms:modified xsi:type="dcterms:W3CDTF">2013-11-08T16:07:20Z</dcterms:modified>
</cp:coreProperties>
</file>